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5" r:id="rId7"/>
    <p:sldId id="261" r:id="rId8"/>
    <p:sldId id="262"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D944E5-F2F2-4B67-89ED-F42894028191}" v="1" dt="2023-10-12T15:27:06.7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310" autoAdjust="0"/>
  </p:normalViewPr>
  <p:slideViewPr>
    <p:cSldViewPr snapToGrid="0">
      <p:cViewPr varScale="1">
        <p:scale>
          <a:sx n="84" d="100"/>
          <a:sy n="84" d="100"/>
        </p:scale>
        <p:origin x="546"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ruv Amin" userId="fca727f87b8d0569" providerId="LiveId" clId="{AED944E5-F2F2-4B67-89ED-F42894028191}"/>
    <pc:docChg chg="modSld">
      <pc:chgData name="Dhruv Amin" userId="fca727f87b8d0569" providerId="LiveId" clId="{AED944E5-F2F2-4B67-89ED-F42894028191}" dt="2023-10-12T15:27:06.704" v="0"/>
      <pc:docMkLst>
        <pc:docMk/>
      </pc:docMkLst>
      <pc:sldChg chg="addSp modSp">
        <pc:chgData name="Dhruv Amin" userId="fca727f87b8d0569" providerId="LiveId" clId="{AED944E5-F2F2-4B67-89ED-F42894028191}" dt="2023-10-12T15:27:06.704" v="0"/>
        <pc:sldMkLst>
          <pc:docMk/>
          <pc:sldMk cId="3869349633" sldId="256"/>
        </pc:sldMkLst>
        <pc:picChg chg="add mod">
          <ac:chgData name="Dhruv Amin" userId="fca727f87b8d0569" providerId="LiveId" clId="{AED944E5-F2F2-4B67-89ED-F42894028191}" dt="2023-10-12T15:27:06.704" v="0"/>
          <ac:picMkLst>
            <pc:docMk/>
            <pc:sldMk cId="3869349633" sldId="256"/>
            <ac:picMk id="5" creationId="{D17183EA-3CF1-BC67-B542-616CFDF5EC69}"/>
          </ac:picMkLst>
        </pc:picChg>
      </pc:sldChg>
      <pc:sldChg chg="addSp modSp">
        <pc:chgData name="Dhruv Amin" userId="fca727f87b8d0569" providerId="LiveId" clId="{AED944E5-F2F2-4B67-89ED-F42894028191}" dt="2023-10-12T15:27:06.704" v="0"/>
        <pc:sldMkLst>
          <pc:docMk/>
          <pc:sldMk cId="2981269344" sldId="257"/>
        </pc:sldMkLst>
        <pc:picChg chg="add mod">
          <ac:chgData name="Dhruv Amin" userId="fca727f87b8d0569" providerId="LiveId" clId="{AED944E5-F2F2-4B67-89ED-F42894028191}" dt="2023-10-12T15:27:06.704" v="0"/>
          <ac:picMkLst>
            <pc:docMk/>
            <pc:sldMk cId="2981269344" sldId="257"/>
            <ac:picMk id="6" creationId="{45DBE0F7-E5E7-E5B9-B216-F099EB2448B2}"/>
          </ac:picMkLst>
        </pc:picChg>
      </pc:sldChg>
      <pc:sldChg chg="addSp modSp">
        <pc:chgData name="Dhruv Amin" userId="fca727f87b8d0569" providerId="LiveId" clId="{AED944E5-F2F2-4B67-89ED-F42894028191}" dt="2023-10-12T15:27:06.704" v="0"/>
        <pc:sldMkLst>
          <pc:docMk/>
          <pc:sldMk cId="1955624345" sldId="258"/>
        </pc:sldMkLst>
        <pc:picChg chg="add mod">
          <ac:chgData name="Dhruv Amin" userId="fca727f87b8d0569" providerId="LiveId" clId="{AED944E5-F2F2-4B67-89ED-F42894028191}" dt="2023-10-12T15:27:06.704" v="0"/>
          <ac:picMkLst>
            <pc:docMk/>
            <pc:sldMk cId="1955624345" sldId="258"/>
            <ac:picMk id="5" creationId="{1D5810BA-A85B-C9A1-75A3-E58CC75E7DE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2A2914-28A7-469E-9918-6C1AF8791EC6}" type="datetimeFigureOut">
              <a:rPr lang="en-US" smtClean="0"/>
              <a:t>10/12/2023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4B2A34-FB96-4CFB-A608-54227AD1408C}" type="slidenum">
              <a:rPr lang="en-US" smtClean="0"/>
              <a:t>‹#›</a:t>
            </a:fld>
            <a:endParaRPr lang="en-US"/>
          </a:p>
        </p:txBody>
      </p:sp>
    </p:spTree>
    <p:extLst>
      <p:ext uri="{BB962C8B-B14F-4D97-AF65-F5344CB8AC3E}">
        <p14:creationId xmlns:p14="http://schemas.microsoft.com/office/powerpoint/2010/main" val="635872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4B2A34-FB96-4CFB-A608-54227AD1408C}" type="slidenum">
              <a:rPr lang="en-US" smtClean="0"/>
              <a:t>1</a:t>
            </a:fld>
            <a:endParaRPr lang="en-US"/>
          </a:p>
        </p:txBody>
      </p:sp>
    </p:spTree>
    <p:extLst>
      <p:ext uri="{BB962C8B-B14F-4D97-AF65-F5344CB8AC3E}">
        <p14:creationId xmlns:p14="http://schemas.microsoft.com/office/powerpoint/2010/main" val="1211294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824B2A34-FB96-4CFB-A608-54227AD1408C}" type="slidenum">
              <a:rPr lang="en-US" smtClean="0"/>
              <a:t>3</a:t>
            </a:fld>
            <a:endParaRPr lang="en-US"/>
          </a:p>
        </p:txBody>
      </p:sp>
    </p:spTree>
    <p:extLst>
      <p:ext uri="{BB962C8B-B14F-4D97-AF65-F5344CB8AC3E}">
        <p14:creationId xmlns:p14="http://schemas.microsoft.com/office/powerpoint/2010/main" val="289759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4B2A34-FB96-4CFB-A608-54227AD1408C}" type="slidenum">
              <a:rPr lang="en-US" smtClean="0"/>
              <a:t>4</a:t>
            </a:fld>
            <a:endParaRPr lang="en-US"/>
          </a:p>
        </p:txBody>
      </p:sp>
    </p:spTree>
    <p:extLst>
      <p:ext uri="{BB962C8B-B14F-4D97-AF65-F5344CB8AC3E}">
        <p14:creationId xmlns:p14="http://schemas.microsoft.com/office/powerpoint/2010/main" val="2411602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4B2A34-FB96-4CFB-A608-54227AD1408C}" type="slidenum">
              <a:rPr lang="en-US" smtClean="0"/>
              <a:t>5</a:t>
            </a:fld>
            <a:endParaRPr lang="en-US"/>
          </a:p>
        </p:txBody>
      </p:sp>
    </p:spTree>
    <p:extLst>
      <p:ext uri="{BB962C8B-B14F-4D97-AF65-F5344CB8AC3E}">
        <p14:creationId xmlns:p14="http://schemas.microsoft.com/office/powerpoint/2010/main" val="30060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4B2A34-FB96-4CFB-A608-54227AD1408C}" type="slidenum">
              <a:rPr lang="en-US" smtClean="0"/>
              <a:t>6</a:t>
            </a:fld>
            <a:endParaRPr lang="en-US"/>
          </a:p>
        </p:txBody>
      </p:sp>
    </p:spTree>
    <p:extLst>
      <p:ext uri="{BB962C8B-B14F-4D97-AF65-F5344CB8AC3E}">
        <p14:creationId xmlns:p14="http://schemas.microsoft.com/office/powerpoint/2010/main" val="2166354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4B2A34-FB96-4CFB-A608-54227AD1408C}" type="slidenum">
              <a:rPr lang="en-US" smtClean="0"/>
              <a:t>7</a:t>
            </a:fld>
            <a:endParaRPr lang="en-US"/>
          </a:p>
        </p:txBody>
      </p:sp>
    </p:spTree>
    <p:extLst>
      <p:ext uri="{BB962C8B-B14F-4D97-AF65-F5344CB8AC3E}">
        <p14:creationId xmlns:p14="http://schemas.microsoft.com/office/powerpoint/2010/main" val="2131632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CC9EA71-41AD-47CA-A5C7-A65CE88805C9}"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1C12FE-6C97-4FBE-8AF0-636F03A0B5BE}" type="slidenum">
              <a:rPr lang="en-US" smtClean="0"/>
              <a:t>‹#›</a:t>
            </a:fld>
            <a:endParaRPr lang="en-US"/>
          </a:p>
        </p:txBody>
      </p:sp>
    </p:spTree>
    <p:extLst>
      <p:ext uri="{BB962C8B-B14F-4D97-AF65-F5344CB8AC3E}">
        <p14:creationId xmlns:p14="http://schemas.microsoft.com/office/powerpoint/2010/main" val="3269501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C9EA71-41AD-47CA-A5C7-A65CE88805C9}"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1C12FE-6C97-4FBE-8AF0-636F03A0B5BE}" type="slidenum">
              <a:rPr lang="en-US" smtClean="0"/>
              <a:t>‹#›</a:t>
            </a:fld>
            <a:endParaRPr lang="en-US"/>
          </a:p>
        </p:txBody>
      </p:sp>
    </p:spTree>
    <p:extLst>
      <p:ext uri="{BB962C8B-B14F-4D97-AF65-F5344CB8AC3E}">
        <p14:creationId xmlns:p14="http://schemas.microsoft.com/office/powerpoint/2010/main" val="207263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C9EA71-41AD-47CA-A5C7-A65CE88805C9}"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1C12FE-6C97-4FBE-8AF0-636F03A0B5BE}" type="slidenum">
              <a:rPr lang="en-US" smtClean="0"/>
              <a:t>‹#›</a:t>
            </a:fld>
            <a:endParaRPr lang="en-US"/>
          </a:p>
        </p:txBody>
      </p:sp>
    </p:spTree>
    <p:extLst>
      <p:ext uri="{BB962C8B-B14F-4D97-AF65-F5344CB8AC3E}">
        <p14:creationId xmlns:p14="http://schemas.microsoft.com/office/powerpoint/2010/main" val="2268500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C9EA71-41AD-47CA-A5C7-A65CE88805C9}"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1C12FE-6C97-4FBE-8AF0-636F03A0B5BE}" type="slidenum">
              <a:rPr lang="en-US" smtClean="0"/>
              <a:t>‹#›</a:t>
            </a:fld>
            <a:endParaRPr lang="en-US"/>
          </a:p>
        </p:txBody>
      </p:sp>
    </p:spTree>
    <p:extLst>
      <p:ext uri="{BB962C8B-B14F-4D97-AF65-F5344CB8AC3E}">
        <p14:creationId xmlns:p14="http://schemas.microsoft.com/office/powerpoint/2010/main" val="1758316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C9EA71-41AD-47CA-A5C7-A65CE88805C9}"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1C12FE-6C97-4FBE-8AF0-636F03A0B5BE}" type="slidenum">
              <a:rPr lang="en-US" smtClean="0"/>
              <a:t>‹#›</a:t>
            </a:fld>
            <a:endParaRPr lang="en-US"/>
          </a:p>
        </p:txBody>
      </p:sp>
    </p:spTree>
    <p:extLst>
      <p:ext uri="{BB962C8B-B14F-4D97-AF65-F5344CB8AC3E}">
        <p14:creationId xmlns:p14="http://schemas.microsoft.com/office/powerpoint/2010/main" val="2315152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C9EA71-41AD-47CA-A5C7-A65CE88805C9}" type="datetimeFigureOut">
              <a:rPr lang="en-US" smtClean="0"/>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1C12FE-6C97-4FBE-8AF0-636F03A0B5BE}" type="slidenum">
              <a:rPr lang="en-US" smtClean="0"/>
              <a:t>‹#›</a:t>
            </a:fld>
            <a:endParaRPr lang="en-US"/>
          </a:p>
        </p:txBody>
      </p:sp>
    </p:spTree>
    <p:extLst>
      <p:ext uri="{BB962C8B-B14F-4D97-AF65-F5344CB8AC3E}">
        <p14:creationId xmlns:p14="http://schemas.microsoft.com/office/powerpoint/2010/main" val="3716755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C9EA71-41AD-47CA-A5C7-A65CE88805C9}" type="datetimeFigureOut">
              <a:rPr lang="en-US" smtClean="0"/>
              <a:t>10/12/2023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1C12FE-6C97-4FBE-8AF0-636F03A0B5BE}" type="slidenum">
              <a:rPr lang="en-US" smtClean="0"/>
              <a:t>‹#›</a:t>
            </a:fld>
            <a:endParaRPr lang="en-US"/>
          </a:p>
        </p:txBody>
      </p:sp>
    </p:spTree>
    <p:extLst>
      <p:ext uri="{BB962C8B-B14F-4D97-AF65-F5344CB8AC3E}">
        <p14:creationId xmlns:p14="http://schemas.microsoft.com/office/powerpoint/2010/main" val="3387369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C9EA71-41AD-47CA-A5C7-A65CE88805C9}" type="datetimeFigureOut">
              <a:rPr lang="en-US" smtClean="0"/>
              <a:t>10/12/2023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1C12FE-6C97-4FBE-8AF0-636F03A0B5BE}" type="slidenum">
              <a:rPr lang="en-US" smtClean="0"/>
              <a:t>‹#›</a:t>
            </a:fld>
            <a:endParaRPr lang="en-US"/>
          </a:p>
        </p:txBody>
      </p:sp>
    </p:spTree>
    <p:extLst>
      <p:ext uri="{BB962C8B-B14F-4D97-AF65-F5344CB8AC3E}">
        <p14:creationId xmlns:p14="http://schemas.microsoft.com/office/powerpoint/2010/main" val="2871995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C9EA71-41AD-47CA-A5C7-A65CE88805C9}" type="datetimeFigureOut">
              <a:rPr lang="en-US" smtClean="0"/>
              <a:t>10/12/2023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1C12FE-6C97-4FBE-8AF0-636F03A0B5BE}" type="slidenum">
              <a:rPr lang="en-US" smtClean="0"/>
              <a:t>‹#›</a:t>
            </a:fld>
            <a:endParaRPr lang="en-US"/>
          </a:p>
        </p:txBody>
      </p:sp>
    </p:spTree>
    <p:extLst>
      <p:ext uri="{BB962C8B-B14F-4D97-AF65-F5344CB8AC3E}">
        <p14:creationId xmlns:p14="http://schemas.microsoft.com/office/powerpoint/2010/main" val="3882573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C9EA71-41AD-47CA-A5C7-A65CE88805C9}" type="datetimeFigureOut">
              <a:rPr lang="en-US" smtClean="0"/>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1C12FE-6C97-4FBE-8AF0-636F03A0B5BE}" type="slidenum">
              <a:rPr lang="en-US" smtClean="0"/>
              <a:t>‹#›</a:t>
            </a:fld>
            <a:endParaRPr lang="en-US"/>
          </a:p>
        </p:txBody>
      </p:sp>
    </p:spTree>
    <p:extLst>
      <p:ext uri="{BB962C8B-B14F-4D97-AF65-F5344CB8AC3E}">
        <p14:creationId xmlns:p14="http://schemas.microsoft.com/office/powerpoint/2010/main" val="2302973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C9EA71-41AD-47CA-A5C7-A65CE88805C9}" type="datetimeFigureOut">
              <a:rPr lang="en-US" smtClean="0"/>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1C12FE-6C97-4FBE-8AF0-636F03A0B5BE}" type="slidenum">
              <a:rPr lang="en-US" smtClean="0"/>
              <a:t>‹#›</a:t>
            </a:fld>
            <a:endParaRPr lang="en-US"/>
          </a:p>
        </p:txBody>
      </p:sp>
    </p:spTree>
    <p:extLst>
      <p:ext uri="{BB962C8B-B14F-4D97-AF65-F5344CB8AC3E}">
        <p14:creationId xmlns:p14="http://schemas.microsoft.com/office/powerpoint/2010/main" val="3475332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C9EA71-41AD-47CA-A5C7-A65CE88805C9}" type="datetimeFigureOut">
              <a:rPr lang="en-US" smtClean="0"/>
              <a:t>10/12/2023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1C12FE-6C97-4FBE-8AF0-636F03A0B5BE}" type="slidenum">
              <a:rPr lang="en-US" smtClean="0"/>
              <a:t>‹#›</a:t>
            </a:fld>
            <a:endParaRPr lang="en-US"/>
          </a:p>
        </p:txBody>
      </p:sp>
    </p:spTree>
    <p:extLst>
      <p:ext uri="{BB962C8B-B14F-4D97-AF65-F5344CB8AC3E}">
        <p14:creationId xmlns:p14="http://schemas.microsoft.com/office/powerpoint/2010/main" val="3729260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www.brookings.edu/articles/the-brutal-truth-about-bitcoin/" TargetMode="External"/><Relationship Id="rId2" Type="http://schemas.openxmlformats.org/officeDocument/2006/relationships/hyperlink" Target="https://www.linkedin.com/pulse/what-challenges-associated-bitcoin-its-future-arthur-ang" TargetMode="External"/><Relationship Id="rId1" Type="http://schemas.openxmlformats.org/officeDocument/2006/relationships/slideLayout" Target="../slideLayouts/slideLayout2.xml"/><Relationship Id="rId4" Type="http://schemas.openxmlformats.org/officeDocument/2006/relationships/hyperlink" Target="https://www.newscientist.com/definition/bitcoin/"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7017" y="965607"/>
            <a:ext cx="10040983" cy="4782049"/>
          </a:xfrm>
        </p:spPr>
        <p:txBody>
          <a:bodyPr>
            <a:normAutofit/>
          </a:bodyPr>
          <a:lstStyle/>
          <a:p>
            <a:r>
              <a:rPr lang="en-US" sz="4800" b="1" dirty="0"/>
              <a:t>Name</a:t>
            </a:r>
            <a:r>
              <a:rPr lang="en-US" sz="4800" dirty="0"/>
              <a:t>: Dhruv Amin</a:t>
            </a:r>
            <a:br>
              <a:rPr lang="en-US" sz="4800" dirty="0"/>
            </a:br>
            <a:r>
              <a:rPr lang="en-US" sz="4800" b="1" dirty="0"/>
              <a:t>Subject</a:t>
            </a:r>
            <a:r>
              <a:rPr lang="en-US" sz="4800" dirty="0"/>
              <a:t>: YWCC 307</a:t>
            </a:r>
            <a:br>
              <a:rPr lang="en-US" sz="4800" dirty="0"/>
            </a:br>
            <a:r>
              <a:rPr lang="en-US" sz="4800" b="1" dirty="0"/>
              <a:t>Date</a:t>
            </a:r>
            <a:r>
              <a:rPr lang="en-US" sz="4800" dirty="0"/>
              <a:t>: 3</a:t>
            </a:r>
            <a:r>
              <a:rPr lang="en-US" sz="4800" baseline="30000" dirty="0"/>
              <a:t>nd</a:t>
            </a:r>
            <a:r>
              <a:rPr lang="en-US" sz="4800" dirty="0"/>
              <a:t> October 2023</a:t>
            </a:r>
            <a:br>
              <a:rPr lang="en-US" sz="4800" dirty="0"/>
            </a:br>
            <a:r>
              <a:rPr lang="en-US" sz="4800" b="1" dirty="0"/>
              <a:t>Topic</a:t>
            </a:r>
            <a:r>
              <a:rPr lang="en-US" sz="4800" dirty="0"/>
              <a:t>: </a:t>
            </a:r>
            <a:r>
              <a:rPr lang="en-US" sz="4400" dirty="0"/>
              <a:t>SHORTCOMINGS OF EMBRACING BITCOIN AS FORM OF DIGITAL CURRENCY</a:t>
            </a:r>
          </a:p>
        </p:txBody>
      </p:sp>
      <p:pic>
        <p:nvPicPr>
          <p:cNvPr id="5" name="Video 4">
            <a:hlinkClick r:id="" action="ppaction://media"/>
            <a:extLst>
              <a:ext uri="{FF2B5EF4-FFF2-40B4-BE49-F238E27FC236}">
                <a16:creationId xmlns:a16="http://schemas.microsoft.com/office/drawing/2014/main" id="{D17183EA-3CF1-BC67-B542-616CFDF5EC6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69349633"/>
      </p:ext>
    </p:extLst>
  </p:cSld>
  <p:clrMapOvr>
    <a:masterClrMapping/>
  </p:clrMapOvr>
  <mc:AlternateContent xmlns:mc="http://schemas.openxmlformats.org/markup-compatibility/2006">
    <mc:Choice xmlns:p14="http://schemas.microsoft.com/office/powerpoint/2010/main" Requires="p14">
      <p:transition spd="slow" p14:dur="2000" advTm="12480"/>
    </mc:Choice>
    <mc:Fallback>
      <p:transition spd="slow" advTm="12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7202"/>
          </a:xfrm>
        </p:spPr>
        <p:txBody>
          <a:bodyPr/>
          <a:lstStyle/>
          <a:p>
            <a:pPr algn="ctr"/>
            <a:r>
              <a:rPr lang="en-US" sz="4000" b="1" dirty="0">
                <a:solidFill>
                  <a:srgbClr val="C00000"/>
                </a:solidFill>
              </a:rPr>
              <a:t>References</a:t>
            </a:r>
            <a:r>
              <a:rPr lang="en-US" dirty="0"/>
              <a:t> </a:t>
            </a:r>
          </a:p>
        </p:txBody>
      </p:sp>
      <p:sp>
        <p:nvSpPr>
          <p:cNvPr id="3" name="Content Placeholder 2"/>
          <p:cNvSpPr>
            <a:spLocks noGrp="1"/>
          </p:cNvSpPr>
          <p:nvPr>
            <p:ph idx="1"/>
          </p:nvPr>
        </p:nvSpPr>
        <p:spPr>
          <a:xfrm>
            <a:off x="838200" y="1302328"/>
            <a:ext cx="10515600" cy="4874635"/>
          </a:xfrm>
        </p:spPr>
        <p:txBody>
          <a:bodyPr>
            <a:normAutofit fontScale="92500" lnSpcReduction="20000"/>
          </a:bodyPr>
          <a:lstStyle/>
          <a:p>
            <a:r>
              <a:rPr lang="en-US" dirty="0"/>
              <a:t>Author, A. (2022). What are the challenges associated with Bitcoin and its future? </a:t>
            </a:r>
            <a:r>
              <a:rPr lang="en-US" i="1" dirty="0"/>
              <a:t>Published</a:t>
            </a:r>
            <a:r>
              <a:rPr lang="en-US" dirty="0"/>
              <a:t> </a:t>
            </a:r>
            <a:r>
              <a:rPr lang="en-US" i="1" dirty="0"/>
              <a:t>by</a:t>
            </a:r>
            <a:r>
              <a:rPr lang="en-US" dirty="0"/>
              <a:t> </a:t>
            </a:r>
            <a:r>
              <a:rPr lang="en-US" i="1" dirty="0"/>
              <a:t>Tetra</a:t>
            </a:r>
            <a:r>
              <a:rPr lang="en-US" dirty="0"/>
              <a:t> </a:t>
            </a:r>
            <a:r>
              <a:rPr lang="en-US" i="1" dirty="0"/>
              <a:t>Consultants</a:t>
            </a:r>
            <a:r>
              <a:rPr lang="en-US" dirty="0"/>
              <a:t>. Retrieved From: </a:t>
            </a:r>
            <a:r>
              <a:rPr lang="en-US" u="sng" dirty="0">
                <a:hlinkClick r:id="rId2"/>
              </a:rPr>
              <a:t>https://www.linkedin.com/pulse/what-challenges-associated-bitcoin-its-future-arthur-ang</a:t>
            </a:r>
            <a:endParaRPr lang="en-US" dirty="0"/>
          </a:p>
          <a:p>
            <a:r>
              <a:rPr lang="en-US" dirty="0"/>
              <a:t>Prasad, E. (2021). The brutal truth about Bitcoin. </a:t>
            </a:r>
            <a:r>
              <a:rPr lang="en-US" i="1" dirty="0"/>
              <a:t>Published by The New York Times</a:t>
            </a:r>
            <a:r>
              <a:rPr lang="en-US" dirty="0"/>
              <a:t>. Retrieved from: </a:t>
            </a:r>
            <a:r>
              <a:rPr lang="en-US" u="sng" dirty="0">
                <a:hlinkClick r:id="rId3"/>
              </a:rPr>
              <a:t>https://www.brookings.edu/articles/the-brutal-truth-about-bitcoin/</a:t>
            </a:r>
            <a:endParaRPr lang="en-US" dirty="0"/>
          </a:p>
          <a:p>
            <a:r>
              <a:rPr lang="en-US" dirty="0" err="1"/>
              <a:t>Sparkes</a:t>
            </a:r>
            <a:r>
              <a:rPr lang="en-US" dirty="0"/>
              <a:t>, M. (2021). What is bitcoin and how does it work. </a:t>
            </a:r>
            <a:r>
              <a:rPr lang="en-US" i="1" dirty="0"/>
              <a:t>New Scientist</a:t>
            </a:r>
            <a:r>
              <a:rPr lang="en-US" dirty="0"/>
              <a:t>. Retrieved from: </a:t>
            </a:r>
            <a:r>
              <a:rPr lang="en-US" u="sng" dirty="0">
                <a:hlinkClick r:id="rId4"/>
              </a:rPr>
              <a:t>https://www.newscientist.com/definition/bitcoin/</a:t>
            </a:r>
            <a:endParaRPr lang="en-US" dirty="0"/>
          </a:p>
          <a:p>
            <a:r>
              <a:rPr lang="en-US" dirty="0"/>
              <a:t>https://www.google.com/search?q=bitcoin+data+mining&amp;sca_esv=569774734&amp;tbm=isch&amp;sxsrf=AM9HkKlIqgP_TvjQltpXUNh78QhQ8xNzNQ:1696118046538&amp;source=lnms&amp;sa=X&amp;ved=2ahUKEwjxwaSNxNOBAxVMSvEDHXU3BcUQ_AUoAnoECAEQBA&amp;biw=1366&amp;bih=651&amp;dpr=1#imgrc=1vgw76nRt8r5DM&amp;imgdii=ihAWqlblLgzlUM</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2980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8908"/>
          </a:xfrm>
        </p:spPr>
        <p:txBody>
          <a:bodyPr>
            <a:normAutofit/>
          </a:bodyPr>
          <a:lstStyle/>
          <a:p>
            <a:pPr algn="ctr"/>
            <a:r>
              <a:rPr lang="en-US" sz="3200" dirty="0">
                <a:solidFill>
                  <a:srgbClr val="C00000"/>
                </a:solidFill>
              </a:rPr>
              <a:t>Image showing Bitcoin Logo </a:t>
            </a:r>
          </a:p>
        </p:txBody>
      </p:sp>
      <p:pic>
        <p:nvPicPr>
          <p:cNvPr id="4" name="Content Placeholder 3" descr="The brutal truth about Bitcoin | Brookings"/>
          <p:cNvPicPr>
            <a:picLocks noGrp="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470262" y="1515291"/>
            <a:ext cx="11534503" cy="4872446"/>
          </a:xfrm>
          <a:prstGeom prst="rect">
            <a:avLst/>
          </a:prstGeom>
          <a:noFill/>
          <a:ln>
            <a:noFill/>
          </a:ln>
        </p:spPr>
      </p:pic>
      <p:pic>
        <p:nvPicPr>
          <p:cNvPr id="6" name="Video 5">
            <a:hlinkClick r:id="" action="ppaction://media"/>
            <a:extLst>
              <a:ext uri="{FF2B5EF4-FFF2-40B4-BE49-F238E27FC236}">
                <a16:creationId xmlns:a16="http://schemas.microsoft.com/office/drawing/2014/main" id="{45DBE0F7-E5E7-E5B9-B216-F099EB2448B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81269344"/>
      </p:ext>
    </p:extLst>
  </p:cSld>
  <p:clrMapOvr>
    <a:masterClrMapping/>
  </p:clrMapOvr>
  <mc:AlternateContent xmlns:mc="http://schemas.openxmlformats.org/markup-compatibility/2006">
    <mc:Choice xmlns:p14="http://schemas.microsoft.com/office/powerpoint/2010/main" Requires="p14">
      <p:transition spd="slow" p14:dur="2000" advTm="5319"/>
    </mc:Choice>
    <mc:Fallback>
      <p:transition spd="slow" advTm="5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6212"/>
          </a:xfrm>
        </p:spPr>
        <p:txBody>
          <a:bodyPr>
            <a:normAutofit/>
          </a:bodyPr>
          <a:lstStyle/>
          <a:p>
            <a:pPr algn="ctr"/>
            <a:r>
              <a:rPr lang="en-US" sz="3200" b="1" dirty="0">
                <a:solidFill>
                  <a:srgbClr val="C00000"/>
                </a:solidFill>
              </a:rPr>
              <a:t>Introduction</a:t>
            </a:r>
          </a:p>
        </p:txBody>
      </p:sp>
      <p:sp>
        <p:nvSpPr>
          <p:cNvPr id="3" name="Content Placeholder 2"/>
          <p:cNvSpPr>
            <a:spLocks noGrp="1"/>
          </p:cNvSpPr>
          <p:nvPr>
            <p:ph idx="1"/>
          </p:nvPr>
        </p:nvSpPr>
        <p:spPr>
          <a:xfrm>
            <a:off x="104503" y="1358537"/>
            <a:ext cx="11249298" cy="4818426"/>
          </a:xfrm>
        </p:spPr>
        <p:txBody>
          <a:bodyPr>
            <a:normAutofit fontScale="85000" lnSpcReduction="20000"/>
          </a:bodyPr>
          <a:lstStyle/>
          <a:p>
            <a:pPr>
              <a:buFont typeface="Wingdings" panose="05000000000000000000" pitchFamily="2" charset="2"/>
              <a:buChar char="v"/>
            </a:pPr>
            <a:r>
              <a:rPr lang="en-US" dirty="0">
                <a:solidFill>
                  <a:srgbClr val="7030A0"/>
                </a:solidFill>
              </a:rPr>
              <a:t>Bitcoin is a modern digitalized form of Cryptocurrency</a:t>
            </a:r>
          </a:p>
          <a:p>
            <a:pPr>
              <a:buFont typeface="Wingdings" panose="05000000000000000000" pitchFamily="2" charset="2"/>
              <a:buChar char="v"/>
            </a:pPr>
            <a:r>
              <a:rPr lang="en-US" dirty="0">
                <a:solidFill>
                  <a:srgbClr val="7030A0"/>
                </a:solidFill>
              </a:rPr>
              <a:t>This digital currency is innately decentralized and virtually operated (</a:t>
            </a:r>
            <a:r>
              <a:rPr lang="en-US" dirty="0" err="1">
                <a:solidFill>
                  <a:srgbClr val="7030A0"/>
                </a:solidFill>
              </a:rPr>
              <a:t>Sparkes</a:t>
            </a:r>
            <a:r>
              <a:rPr lang="en-US" dirty="0">
                <a:solidFill>
                  <a:srgbClr val="7030A0"/>
                </a:solidFill>
              </a:rPr>
              <a:t>, 2021)</a:t>
            </a:r>
          </a:p>
          <a:p>
            <a:pPr>
              <a:buFont typeface="Wingdings" panose="05000000000000000000" pitchFamily="2" charset="2"/>
              <a:buChar char="v"/>
            </a:pPr>
            <a:r>
              <a:rPr lang="en-US" dirty="0">
                <a:solidFill>
                  <a:srgbClr val="7030A0"/>
                </a:solidFill>
              </a:rPr>
              <a:t>The decentralized and virtual aspects make Bitcoin operations to freely operate without being controlled by governments or traditional banking institutions (</a:t>
            </a:r>
            <a:r>
              <a:rPr lang="en-US" dirty="0" err="1">
                <a:solidFill>
                  <a:srgbClr val="7030A0"/>
                </a:solidFill>
              </a:rPr>
              <a:t>Sparkes</a:t>
            </a:r>
            <a:r>
              <a:rPr lang="en-US" dirty="0">
                <a:solidFill>
                  <a:srgbClr val="7030A0"/>
                </a:solidFill>
              </a:rPr>
              <a:t>, 2021) </a:t>
            </a:r>
          </a:p>
          <a:p>
            <a:pPr>
              <a:buFont typeface="Wingdings" panose="05000000000000000000" pitchFamily="2" charset="2"/>
              <a:buChar char="v"/>
            </a:pPr>
            <a:r>
              <a:rPr lang="en-US" dirty="0">
                <a:solidFill>
                  <a:srgbClr val="7030A0"/>
                </a:solidFill>
              </a:rPr>
              <a:t>Bitcoin’s operations normally utilize verified cryptography networks and an open source software to facilitate transactions (</a:t>
            </a:r>
            <a:r>
              <a:rPr lang="en-US" dirty="0" err="1">
                <a:solidFill>
                  <a:srgbClr val="7030A0"/>
                </a:solidFill>
              </a:rPr>
              <a:t>Sparkes</a:t>
            </a:r>
            <a:r>
              <a:rPr lang="en-US" dirty="0">
                <a:solidFill>
                  <a:srgbClr val="7030A0"/>
                </a:solidFill>
              </a:rPr>
              <a:t>, 2021)</a:t>
            </a:r>
          </a:p>
          <a:p>
            <a:pPr>
              <a:buFont typeface="Wingdings" panose="05000000000000000000" pitchFamily="2" charset="2"/>
              <a:buChar char="v"/>
            </a:pPr>
            <a:r>
              <a:rPr lang="en-US" dirty="0">
                <a:solidFill>
                  <a:srgbClr val="7030A0"/>
                </a:solidFill>
              </a:rPr>
              <a:t>Various servers across the globe act as public ledgers where users access Bitcoin’s valuation, records, and transactions </a:t>
            </a:r>
          </a:p>
          <a:p>
            <a:pPr>
              <a:buFont typeface="Wingdings" panose="05000000000000000000" pitchFamily="2" charset="2"/>
              <a:buChar char="v"/>
            </a:pPr>
            <a:r>
              <a:rPr lang="en-US" dirty="0">
                <a:solidFill>
                  <a:srgbClr val="7030A0"/>
                </a:solidFill>
              </a:rPr>
              <a:t>The interconnected network nodes used in various Bitcoin’s applications primarily operate by relying on digital block-chain technology (</a:t>
            </a:r>
            <a:r>
              <a:rPr lang="en-US" dirty="0" err="1">
                <a:solidFill>
                  <a:srgbClr val="7030A0"/>
                </a:solidFill>
              </a:rPr>
              <a:t>Sparkes</a:t>
            </a:r>
            <a:r>
              <a:rPr lang="en-US" dirty="0">
                <a:solidFill>
                  <a:srgbClr val="7030A0"/>
                </a:solidFill>
              </a:rPr>
              <a:t>, 2021)</a:t>
            </a:r>
          </a:p>
          <a:p>
            <a:pPr>
              <a:buFont typeface="Wingdings" panose="05000000000000000000" pitchFamily="2" charset="2"/>
              <a:buChar char="v"/>
            </a:pPr>
            <a:r>
              <a:rPr lang="en-US" dirty="0">
                <a:solidFill>
                  <a:srgbClr val="7030A0"/>
                </a:solidFill>
              </a:rPr>
              <a:t>Generally, Bitcoin's decentralized aspects, virtual operations, and block-chain technology make it unreliable when conducting modern trade deals or making future investments. </a:t>
            </a:r>
          </a:p>
          <a:p>
            <a:pPr>
              <a:buFont typeface="Wingdings" panose="05000000000000000000" pitchFamily="2" charset="2"/>
              <a:buChar char="v"/>
            </a:pPr>
            <a:endParaRPr lang="en-US" dirty="0">
              <a:solidFill>
                <a:srgbClr val="7030A0"/>
              </a:solidFill>
            </a:endParaRPr>
          </a:p>
        </p:txBody>
      </p:sp>
      <p:pic>
        <p:nvPicPr>
          <p:cNvPr id="5" name="Video 4">
            <a:hlinkClick r:id="" action="ppaction://media"/>
            <a:extLst>
              <a:ext uri="{FF2B5EF4-FFF2-40B4-BE49-F238E27FC236}">
                <a16:creationId xmlns:a16="http://schemas.microsoft.com/office/drawing/2014/main" id="{1D5810BA-A85B-C9A1-75A3-E58CC75E7DE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55624345"/>
      </p:ext>
    </p:extLst>
  </p:cSld>
  <p:clrMapOvr>
    <a:masterClrMapping/>
  </p:clrMapOvr>
  <mc:AlternateContent xmlns:mc="http://schemas.openxmlformats.org/markup-compatibility/2006">
    <mc:Choice xmlns:p14="http://schemas.microsoft.com/office/powerpoint/2010/main" Requires="p14">
      <p:transition spd="slow" p14:dur="2000" advTm="16217"/>
    </mc:Choice>
    <mc:Fallback>
      <p:transition spd="slow" advTm="16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815" y="191467"/>
            <a:ext cx="10515600" cy="734291"/>
          </a:xfrm>
        </p:spPr>
        <p:txBody>
          <a:bodyPr>
            <a:normAutofit fontScale="90000"/>
          </a:bodyPr>
          <a:lstStyle/>
          <a:p>
            <a:pPr algn="ctr"/>
            <a:r>
              <a:rPr lang="en-US" sz="3600" b="1" dirty="0">
                <a:solidFill>
                  <a:srgbClr val="C00000"/>
                </a:solidFill>
              </a:rPr>
              <a:t>Main Argument and Full Thesis Statement</a:t>
            </a:r>
            <a:br>
              <a:rPr lang="en-US" dirty="0">
                <a:solidFill>
                  <a:srgbClr val="C00000"/>
                </a:solidFill>
              </a:rPr>
            </a:br>
            <a:endParaRPr lang="en-US" dirty="0">
              <a:solidFill>
                <a:srgbClr val="C00000"/>
              </a:solidFill>
            </a:endParaRPr>
          </a:p>
        </p:txBody>
      </p:sp>
      <p:sp>
        <p:nvSpPr>
          <p:cNvPr id="3" name="Content Placeholder 2"/>
          <p:cNvSpPr>
            <a:spLocks noGrp="1"/>
          </p:cNvSpPr>
          <p:nvPr>
            <p:ph idx="1"/>
          </p:nvPr>
        </p:nvSpPr>
        <p:spPr>
          <a:xfrm>
            <a:off x="152400" y="637310"/>
            <a:ext cx="11910866" cy="6029223"/>
          </a:xfrm>
        </p:spPr>
        <p:txBody>
          <a:bodyPr>
            <a:normAutofit fontScale="85000" lnSpcReduction="20000"/>
          </a:bodyPr>
          <a:lstStyle/>
          <a:p>
            <a:pPr>
              <a:buFont typeface="Wingdings" panose="05000000000000000000" pitchFamily="2" charset="2"/>
              <a:buChar char="ü"/>
            </a:pPr>
            <a:r>
              <a:rPr lang="en-US" sz="2600" dirty="0">
                <a:solidFill>
                  <a:srgbClr val="002060"/>
                </a:solidFill>
              </a:rPr>
              <a:t>The main argument is; Bitcoin should not be fully embraced as a global currency when performing trade deals or pursuing future investments</a:t>
            </a:r>
          </a:p>
          <a:p>
            <a:pPr>
              <a:buFont typeface="Wingdings" panose="05000000000000000000" pitchFamily="2" charset="2"/>
              <a:buChar char="ü"/>
            </a:pPr>
            <a:r>
              <a:rPr lang="en-US" sz="2600" dirty="0">
                <a:solidFill>
                  <a:srgbClr val="002060"/>
                </a:solidFill>
              </a:rPr>
              <a:t>Bitcoin is the most established and highly valued cryptocurrency existing in the contemporary global market (Author, 2022)</a:t>
            </a:r>
          </a:p>
          <a:p>
            <a:pPr>
              <a:buFont typeface="Wingdings" panose="05000000000000000000" pitchFamily="2" charset="2"/>
              <a:buChar char="ü"/>
            </a:pPr>
            <a:r>
              <a:rPr lang="en-US" sz="2600" dirty="0">
                <a:solidFill>
                  <a:srgbClr val="002060"/>
                </a:solidFill>
              </a:rPr>
              <a:t>Bitcoin’s intrinsic value is justified by its current high capitalization of approximately USD $825.61 billion (Author, 2022)</a:t>
            </a:r>
          </a:p>
          <a:p>
            <a:pPr>
              <a:buFont typeface="Wingdings" panose="05000000000000000000" pitchFamily="2" charset="2"/>
              <a:buChar char="ü"/>
            </a:pPr>
            <a:r>
              <a:rPr lang="en-US" sz="2600" dirty="0">
                <a:solidFill>
                  <a:srgbClr val="002060"/>
                </a:solidFill>
              </a:rPr>
              <a:t>The high capitalization value makes Bitcoin the most reliable cryptocurrency when investing financial resources </a:t>
            </a:r>
          </a:p>
          <a:p>
            <a:pPr>
              <a:buFont typeface="Wingdings" panose="05000000000000000000" pitchFamily="2" charset="2"/>
              <a:buChar char="ü"/>
            </a:pPr>
            <a:r>
              <a:rPr lang="en-US" sz="2600" dirty="0">
                <a:solidFill>
                  <a:srgbClr val="002060"/>
                </a:solidFill>
              </a:rPr>
              <a:t>Bitcoin cryptocurrency is well-established because; it was the first to be founded in 2009 (Author, 2022)</a:t>
            </a:r>
          </a:p>
          <a:p>
            <a:pPr>
              <a:buFont typeface="Wingdings" panose="05000000000000000000" pitchFamily="2" charset="2"/>
              <a:buChar char="ü"/>
            </a:pPr>
            <a:r>
              <a:rPr lang="en-US" sz="2600" dirty="0">
                <a:solidFill>
                  <a:srgbClr val="002060"/>
                </a:solidFill>
              </a:rPr>
              <a:t>The widespread recognition makes most investors, business entities, plus financial institutions around the globe to favor Bitcoin as the most reliable cryptocurrency when conducting business transactions </a:t>
            </a:r>
          </a:p>
          <a:p>
            <a:pPr>
              <a:buFont typeface="Wingdings" panose="05000000000000000000" pitchFamily="2" charset="2"/>
              <a:buChar char="ü"/>
            </a:pPr>
            <a:r>
              <a:rPr lang="en-US" sz="2600" b="1" u="sng" dirty="0">
                <a:solidFill>
                  <a:srgbClr val="002060"/>
                </a:solidFill>
              </a:rPr>
              <a:t>FULL THESIS STATEMENT</a:t>
            </a:r>
            <a:r>
              <a:rPr lang="en-US" sz="2600" dirty="0">
                <a:solidFill>
                  <a:srgbClr val="002060"/>
                </a:solidFill>
              </a:rPr>
              <a:t>- Although Bitcoin is a highly valued, well-recognized, and revolutionary form of modern currency that limits governments plus banking institutions from completely controlling the global financial system, it should not be fully embraced as a transaction means because; the decentralized aspects, virtual operations, and block-chain technology can often instigate operational challenges, security risks, plus transactional shortcomings when using this cryptocurrency when making future investments or trading various commodities. The limitations and drawbacks associated with Bitcoin are primarily prompted by prevailing; social, ethical, security, or technological issues.  </a:t>
            </a:r>
          </a:p>
          <a:p>
            <a:pPr>
              <a:buFont typeface="Wingdings" panose="05000000000000000000" pitchFamily="2" charset="2"/>
              <a:buChar char="ü"/>
            </a:pPr>
            <a:endParaRPr lang="en-US" sz="2400" dirty="0">
              <a:solidFill>
                <a:srgbClr val="002060"/>
              </a:solidFill>
            </a:endParaRPr>
          </a:p>
          <a:p>
            <a:endParaRPr lang="en-US" dirty="0"/>
          </a:p>
        </p:txBody>
      </p:sp>
    </p:spTree>
    <p:extLst>
      <p:ext uri="{BB962C8B-B14F-4D97-AF65-F5344CB8AC3E}">
        <p14:creationId xmlns:p14="http://schemas.microsoft.com/office/powerpoint/2010/main" val="2621561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6256"/>
            <a:ext cx="10515600" cy="762000"/>
          </a:xfrm>
        </p:spPr>
        <p:txBody>
          <a:bodyPr>
            <a:normAutofit/>
          </a:bodyPr>
          <a:lstStyle/>
          <a:p>
            <a:pPr algn="ctr"/>
            <a:r>
              <a:rPr lang="en-US" sz="2800" b="1" dirty="0">
                <a:solidFill>
                  <a:srgbClr val="C00000"/>
                </a:solidFill>
              </a:rPr>
              <a:t>Reasons and Supporting Statements Justifying the Main Argument</a:t>
            </a:r>
          </a:p>
        </p:txBody>
      </p:sp>
      <p:sp>
        <p:nvSpPr>
          <p:cNvPr id="3" name="Content Placeholder 2"/>
          <p:cNvSpPr>
            <a:spLocks noGrp="1"/>
          </p:cNvSpPr>
          <p:nvPr>
            <p:ph idx="1"/>
          </p:nvPr>
        </p:nvSpPr>
        <p:spPr>
          <a:xfrm>
            <a:off x="1" y="1136073"/>
            <a:ext cx="11887200" cy="5541818"/>
          </a:xfrm>
        </p:spPr>
        <p:txBody>
          <a:bodyPr>
            <a:normAutofit fontScale="62500" lnSpcReduction="20000"/>
          </a:bodyPr>
          <a:lstStyle/>
          <a:p>
            <a:pPr lvl="0"/>
            <a:r>
              <a:rPr lang="en-US" sz="3800" dirty="0">
                <a:solidFill>
                  <a:srgbClr val="7030A0"/>
                </a:solidFill>
              </a:rPr>
              <a:t>Most individuals are socially conditioned to use hard currency because; Bitcoin is a relatively new means of making transactions</a:t>
            </a:r>
          </a:p>
          <a:p>
            <a:pPr lvl="0"/>
            <a:r>
              <a:rPr lang="en-US" sz="3800" dirty="0">
                <a:solidFill>
                  <a:srgbClr val="7030A0"/>
                </a:solidFill>
              </a:rPr>
              <a:t>This social inclination makes most businesses and consumers to disregard adopting most digital currencies like Bitcoin (Author, 2022)</a:t>
            </a:r>
          </a:p>
          <a:p>
            <a:pPr lvl="0"/>
            <a:r>
              <a:rPr lang="en-US" sz="3800" dirty="0">
                <a:solidFill>
                  <a:srgbClr val="7030A0"/>
                </a:solidFill>
              </a:rPr>
              <a:t>The anonymity guaranteed when using Bitcoin can be used to finance illegal activities (Prasad, 2021)</a:t>
            </a:r>
          </a:p>
          <a:p>
            <a:pPr lvl="0"/>
            <a:r>
              <a:rPr lang="en-US" sz="3800" dirty="0">
                <a:solidFill>
                  <a:srgbClr val="7030A0"/>
                </a:solidFill>
              </a:rPr>
              <a:t>Some illegal activities financed by Bitcoin include; smuggling, drug trade, terrorism, plus other organized crimes</a:t>
            </a:r>
          </a:p>
          <a:p>
            <a:pPr lvl="0"/>
            <a:r>
              <a:rPr lang="en-US" sz="3800" dirty="0">
                <a:solidFill>
                  <a:srgbClr val="7030A0"/>
                </a:solidFill>
              </a:rPr>
              <a:t>These illegal operations can easily endanger innocent civilians</a:t>
            </a:r>
          </a:p>
          <a:p>
            <a:pPr lvl="0"/>
            <a:r>
              <a:rPr lang="en-US" sz="3800" dirty="0">
                <a:solidFill>
                  <a:srgbClr val="7030A0"/>
                </a:solidFill>
              </a:rPr>
              <a:t>Bitcoin transactions might escalate the problem of tax evasion (Author, 2022)</a:t>
            </a:r>
          </a:p>
          <a:p>
            <a:pPr lvl="0"/>
            <a:r>
              <a:rPr lang="en-US" sz="3800" dirty="0">
                <a:solidFill>
                  <a:srgbClr val="7030A0"/>
                </a:solidFill>
              </a:rPr>
              <a:t>Tax evasion can make governments around the globe to lose significant revenues</a:t>
            </a:r>
          </a:p>
          <a:p>
            <a:pPr lvl="0"/>
            <a:r>
              <a:rPr lang="en-US" sz="3800" dirty="0">
                <a:solidFill>
                  <a:srgbClr val="7030A0"/>
                </a:solidFill>
              </a:rPr>
              <a:t>Bitcoin’s networks can be susceptible to ransomware, hacking, or cyber theft (Prasad, 2021)</a:t>
            </a:r>
          </a:p>
          <a:p>
            <a:pPr lvl="0"/>
            <a:r>
              <a:rPr lang="en-US" sz="3800" dirty="0">
                <a:solidFill>
                  <a:srgbClr val="7030A0"/>
                </a:solidFill>
              </a:rPr>
              <a:t>This can make Bitcoin users to lose a lot of money</a:t>
            </a:r>
          </a:p>
          <a:p>
            <a:pPr lvl="0"/>
            <a:r>
              <a:rPr lang="en-US" sz="3800" dirty="0">
                <a:solidFill>
                  <a:srgbClr val="7030A0"/>
                </a:solidFill>
              </a:rPr>
              <a:t>Most people cannot understand Bitcoin’s technologies like block-chain processes and data mining operations </a:t>
            </a:r>
          </a:p>
          <a:p>
            <a:pPr marL="0" indent="0">
              <a:buNone/>
            </a:pPr>
            <a:endParaRPr lang="en-US" sz="3400" dirty="0">
              <a:solidFill>
                <a:srgbClr val="7030A0"/>
              </a:solidFill>
            </a:endParaRPr>
          </a:p>
          <a:p>
            <a:endParaRPr lang="en-US" dirty="0"/>
          </a:p>
        </p:txBody>
      </p:sp>
    </p:spTree>
    <p:extLst>
      <p:ext uri="{BB962C8B-B14F-4D97-AF65-F5344CB8AC3E}">
        <p14:creationId xmlns:p14="http://schemas.microsoft.com/office/powerpoint/2010/main" val="251362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9493"/>
          </a:xfrm>
        </p:spPr>
        <p:txBody>
          <a:bodyPr>
            <a:normAutofit fontScale="90000"/>
          </a:bodyPr>
          <a:lstStyle/>
          <a:p>
            <a:r>
              <a:rPr lang="en-US" sz="3200" dirty="0">
                <a:solidFill>
                  <a:srgbClr val="C00000"/>
                </a:solidFill>
                <a:latin typeface="+mn-lt"/>
              </a:rPr>
              <a:t>Image showing Bitcoin’s data-mining and block-chain processes</a:t>
            </a:r>
          </a:p>
        </p:txBody>
      </p:sp>
      <p:pic>
        <p:nvPicPr>
          <p:cNvPr id="1026" name="Picture 2" descr="Bitcoin Data Mining - Javatpoin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97527" y="1344613"/>
            <a:ext cx="10155382"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833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4693"/>
          </a:xfrm>
        </p:spPr>
        <p:txBody>
          <a:bodyPr>
            <a:normAutofit/>
          </a:bodyPr>
          <a:lstStyle/>
          <a:p>
            <a:pPr algn="ctr"/>
            <a:r>
              <a:rPr lang="en-US" sz="3200" b="1" dirty="0">
                <a:solidFill>
                  <a:srgbClr val="C00000"/>
                </a:solidFill>
              </a:rPr>
              <a:t>Other Supporting Statements</a:t>
            </a:r>
          </a:p>
        </p:txBody>
      </p:sp>
      <p:sp>
        <p:nvSpPr>
          <p:cNvPr id="3" name="Content Placeholder 2"/>
          <p:cNvSpPr>
            <a:spLocks noGrp="1"/>
          </p:cNvSpPr>
          <p:nvPr>
            <p:ph idx="1"/>
          </p:nvPr>
        </p:nvSpPr>
        <p:spPr>
          <a:xfrm>
            <a:off x="838200" y="1343891"/>
            <a:ext cx="10515600" cy="4833072"/>
          </a:xfrm>
        </p:spPr>
        <p:txBody>
          <a:bodyPr>
            <a:normAutofit fontScale="92500" lnSpcReduction="20000"/>
          </a:bodyPr>
          <a:lstStyle/>
          <a:p>
            <a:pPr lvl="0"/>
            <a:r>
              <a:rPr lang="en-US" dirty="0">
                <a:solidFill>
                  <a:srgbClr val="7030A0"/>
                </a:solidFill>
              </a:rPr>
              <a:t>As the number of Bitcoin users increased the platform became extremely difficult, expensive, and slow (Prasad, 2021)</a:t>
            </a:r>
          </a:p>
          <a:p>
            <a:pPr lvl="0"/>
            <a:r>
              <a:rPr lang="en-US" dirty="0">
                <a:solidFill>
                  <a:srgbClr val="7030A0"/>
                </a:solidFill>
              </a:rPr>
              <a:t>These problems can make Bitcoin unreliable when conducting business operations</a:t>
            </a:r>
          </a:p>
          <a:p>
            <a:pPr lvl="0"/>
            <a:r>
              <a:rPr lang="en-US" dirty="0">
                <a:solidFill>
                  <a:srgbClr val="7030A0"/>
                </a:solidFill>
              </a:rPr>
              <a:t>Government security agencies have successfully breached Bitcoin’s secure network to track criminals (Prasad, 2021)</a:t>
            </a:r>
          </a:p>
          <a:p>
            <a:pPr lvl="0"/>
            <a:r>
              <a:rPr lang="en-US" dirty="0">
                <a:solidFill>
                  <a:srgbClr val="7030A0"/>
                </a:solidFill>
              </a:rPr>
              <a:t>Breaching Bitcoin’s network makes users to avoid this platform when making monetary transactions</a:t>
            </a:r>
          </a:p>
          <a:p>
            <a:pPr lvl="0"/>
            <a:r>
              <a:rPr lang="en-US" dirty="0">
                <a:solidFill>
                  <a:srgbClr val="7030A0"/>
                </a:solidFill>
              </a:rPr>
              <a:t>Bitcoin’s unregulated aspects makes it extremely volatile during difficult economic periods  </a:t>
            </a:r>
          </a:p>
          <a:p>
            <a:pPr lvl="0"/>
            <a:r>
              <a:rPr lang="en-US" dirty="0">
                <a:solidFill>
                  <a:srgbClr val="7030A0"/>
                </a:solidFill>
              </a:rPr>
              <a:t>This volatility often makes investors to make loses </a:t>
            </a:r>
          </a:p>
          <a:p>
            <a:pPr lvl="0"/>
            <a:r>
              <a:rPr lang="en-US" dirty="0">
                <a:solidFill>
                  <a:srgbClr val="7030A0"/>
                </a:solidFill>
              </a:rPr>
              <a:t>Bitcoin’s computing processes and data mining operations require a lot of electric energy; this makes Bitcoin unsustainable for humans  </a:t>
            </a:r>
          </a:p>
          <a:p>
            <a:endParaRPr lang="en-US" dirty="0">
              <a:solidFill>
                <a:srgbClr val="7030A0"/>
              </a:solidFill>
            </a:endParaRPr>
          </a:p>
        </p:txBody>
      </p:sp>
    </p:spTree>
    <p:extLst>
      <p:ext uri="{BB962C8B-B14F-4D97-AF65-F5344CB8AC3E}">
        <p14:creationId xmlns:p14="http://schemas.microsoft.com/office/powerpoint/2010/main" val="4251601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836"/>
            <a:ext cx="10515600" cy="858982"/>
          </a:xfrm>
        </p:spPr>
        <p:txBody>
          <a:bodyPr>
            <a:normAutofit fontScale="90000"/>
          </a:bodyPr>
          <a:lstStyle/>
          <a:p>
            <a:pPr algn="ctr"/>
            <a:r>
              <a:rPr lang="en-US" sz="3600" b="1" dirty="0">
                <a:solidFill>
                  <a:srgbClr val="C00000"/>
                </a:solidFill>
              </a:rPr>
              <a:t>Counterarguments</a:t>
            </a:r>
            <a:br>
              <a:rPr lang="en-US" dirty="0"/>
            </a:br>
            <a:endParaRPr lang="en-US" dirty="0"/>
          </a:p>
        </p:txBody>
      </p:sp>
      <p:sp>
        <p:nvSpPr>
          <p:cNvPr id="3" name="Content Placeholder 2"/>
          <p:cNvSpPr>
            <a:spLocks noGrp="1"/>
          </p:cNvSpPr>
          <p:nvPr>
            <p:ph idx="1"/>
          </p:nvPr>
        </p:nvSpPr>
        <p:spPr>
          <a:xfrm>
            <a:off x="471055" y="1330036"/>
            <a:ext cx="10882745" cy="4846927"/>
          </a:xfrm>
        </p:spPr>
        <p:txBody>
          <a:bodyPr>
            <a:normAutofit lnSpcReduction="10000"/>
          </a:bodyPr>
          <a:lstStyle/>
          <a:p>
            <a:pPr lvl="0">
              <a:buFont typeface="Wingdings" panose="05000000000000000000" pitchFamily="2" charset="2"/>
              <a:buChar char="Ø"/>
            </a:pPr>
            <a:r>
              <a:rPr lang="en-US" dirty="0">
                <a:solidFill>
                  <a:srgbClr val="7030A0"/>
                </a:solidFill>
              </a:rPr>
              <a:t>Bitcoin can act an excellent platform when performing future transactions  </a:t>
            </a:r>
          </a:p>
          <a:p>
            <a:pPr lvl="0">
              <a:buFont typeface="Wingdings" panose="05000000000000000000" pitchFamily="2" charset="2"/>
              <a:buChar char="Ø"/>
            </a:pPr>
            <a:r>
              <a:rPr lang="en-US" dirty="0">
                <a:solidFill>
                  <a:srgbClr val="7030A0"/>
                </a:solidFill>
              </a:rPr>
              <a:t>As a digital currency, Bitcoin can eradicate traditional printed notes and coins</a:t>
            </a:r>
          </a:p>
          <a:p>
            <a:pPr lvl="0">
              <a:buFont typeface="Wingdings" panose="05000000000000000000" pitchFamily="2" charset="2"/>
              <a:buChar char="Ø"/>
            </a:pPr>
            <a:r>
              <a:rPr lang="en-US" dirty="0">
                <a:solidFill>
                  <a:srgbClr val="7030A0"/>
                </a:solidFill>
              </a:rPr>
              <a:t>By embracing Bitcoin transactions, normal consumers and potential investors can operate without any government restrictions </a:t>
            </a:r>
          </a:p>
          <a:p>
            <a:pPr lvl="0">
              <a:buFont typeface="Wingdings" panose="05000000000000000000" pitchFamily="2" charset="2"/>
              <a:buChar char="Ø"/>
            </a:pPr>
            <a:r>
              <a:rPr lang="en-US" dirty="0">
                <a:solidFill>
                  <a:srgbClr val="7030A0"/>
                </a:solidFill>
              </a:rPr>
              <a:t>These restrictions are mitigated because Bitcoin’s virtual existence plus decentralized aspects prevents powerful financial entities or financial officers in government from controlling global financial systems</a:t>
            </a:r>
          </a:p>
          <a:p>
            <a:pPr>
              <a:buFont typeface="Wingdings" panose="05000000000000000000" pitchFamily="2" charset="2"/>
              <a:buChar char="Ø"/>
            </a:pPr>
            <a:r>
              <a:rPr lang="en-US" dirty="0">
                <a:solidFill>
                  <a:srgbClr val="7030A0"/>
                </a:solidFill>
              </a:rPr>
              <a:t>Technologies utilized in Bitcoin’s operations like block-chain, Artificial Intelligence, and data mining can enable future humans develop mind-blowing digitalized platforms or other autonomous applications </a:t>
            </a:r>
          </a:p>
        </p:txBody>
      </p:sp>
    </p:spTree>
    <p:extLst>
      <p:ext uri="{BB962C8B-B14F-4D97-AF65-F5344CB8AC3E}">
        <p14:creationId xmlns:p14="http://schemas.microsoft.com/office/powerpoint/2010/main" val="3700419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1675"/>
          </a:xfrm>
        </p:spPr>
        <p:txBody>
          <a:bodyPr>
            <a:normAutofit/>
          </a:bodyPr>
          <a:lstStyle/>
          <a:p>
            <a:pPr algn="ctr"/>
            <a:r>
              <a:rPr lang="en-US" sz="3200" b="1" dirty="0">
                <a:solidFill>
                  <a:srgbClr val="C00000"/>
                </a:solidFill>
              </a:rPr>
              <a:t>Conclusions</a:t>
            </a:r>
            <a:r>
              <a:rPr lang="en-US" sz="3200" dirty="0"/>
              <a:t> </a:t>
            </a:r>
          </a:p>
        </p:txBody>
      </p:sp>
      <p:sp>
        <p:nvSpPr>
          <p:cNvPr id="3" name="Content Placeholder 2"/>
          <p:cNvSpPr>
            <a:spLocks noGrp="1"/>
          </p:cNvSpPr>
          <p:nvPr>
            <p:ph idx="1"/>
          </p:nvPr>
        </p:nvSpPr>
        <p:spPr>
          <a:xfrm>
            <a:off x="360218" y="1274618"/>
            <a:ext cx="11485418" cy="4902345"/>
          </a:xfrm>
        </p:spPr>
        <p:txBody>
          <a:bodyPr>
            <a:normAutofit fontScale="92500" lnSpcReduction="10000"/>
          </a:bodyPr>
          <a:lstStyle/>
          <a:p>
            <a:pPr lvl="0"/>
            <a:r>
              <a:rPr lang="en-US" dirty="0">
                <a:solidFill>
                  <a:srgbClr val="7030A0"/>
                </a:solidFill>
              </a:rPr>
              <a:t>Bitcoin's decentralized aspect and virtual operations have numerous drawbacks</a:t>
            </a:r>
          </a:p>
          <a:p>
            <a:pPr lvl="0"/>
            <a:r>
              <a:rPr lang="en-US" dirty="0">
                <a:solidFill>
                  <a:srgbClr val="7030A0"/>
                </a:solidFill>
              </a:rPr>
              <a:t>The decentralized nature of Bitcoin makes this digital currency to be extremely unstable and volatile</a:t>
            </a:r>
          </a:p>
          <a:p>
            <a:pPr lvl="0"/>
            <a:r>
              <a:rPr lang="en-US" dirty="0">
                <a:solidFill>
                  <a:srgbClr val="7030A0"/>
                </a:solidFill>
              </a:rPr>
              <a:t>Bitcoin’s virtual operations are not widely embraced in most societies globally; this makes most individuals to continuously use bank-controlled currency </a:t>
            </a:r>
          </a:p>
          <a:p>
            <a:pPr lvl="0"/>
            <a:r>
              <a:rPr lang="en-US" dirty="0">
                <a:solidFill>
                  <a:srgbClr val="7030A0"/>
                </a:solidFill>
              </a:rPr>
              <a:t>The anonymity guaranteed when using Bitcoin can limit public safety by enabling criminal gangs, terrorists, or other malicious people to finance their operations without being detected</a:t>
            </a:r>
          </a:p>
          <a:p>
            <a:pPr lvl="0"/>
            <a:r>
              <a:rPr lang="en-US" dirty="0">
                <a:solidFill>
                  <a:srgbClr val="7030A0"/>
                </a:solidFill>
              </a:rPr>
              <a:t>Most people do not understand Bitcoin’s technologies like data mining and block-chain processes; this can dissuade people from embracing Bitcoin transactions</a:t>
            </a:r>
          </a:p>
          <a:p>
            <a:pPr lvl="0"/>
            <a:r>
              <a:rPr lang="en-US" dirty="0">
                <a:solidFill>
                  <a:srgbClr val="7030A0"/>
                </a:solidFill>
              </a:rPr>
              <a:t>Bitcoin’s network can potentially expose innocent users to cyber theft, hacking, and ransomware; this can make them lose money   </a:t>
            </a:r>
          </a:p>
          <a:p>
            <a:pPr marL="0" indent="0">
              <a:buNone/>
            </a:pPr>
            <a:endParaRPr lang="en-US" dirty="0">
              <a:solidFill>
                <a:srgbClr val="7030A0"/>
              </a:solidFill>
            </a:endParaRPr>
          </a:p>
          <a:p>
            <a:endParaRPr lang="en-US" dirty="0"/>
          </a:p>
        </p:txBody>
      </p:sp>
    </p:spTree>
    <p:extLst>
      <p:ext uri="{BB962C8B-B14F-4D97-AF65-F5344CB8AC3E}">
        <p14:creationId xmlns:p14="http://schemas.microsoft.com/office/powerpoint/2010/main" val="3853306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1066</Words>
  <Application>Microsoft Office PowerPoint</Application>
  <PresentationFormat>Widescreen</PresentationFormat>
  <Paragraphs>65</Paragraphs>
  <Slides>10</Slides>
  <Notes>6</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Wingdings</vt:lpstr>
      <vt:lpstr>Office Theme</vt:lpstr>
      <vt:lpstr>Name: Dhruv Amin Subject: YWCC 307 Date: 3nd October 2023 Topic: SHORTCOMINGS OF EMBRACING BITCOIN AS FORM OF DIGITAL CURRENCY</vt:lpstr>
      <vt:lpstr>Image showing Bitcoin Logo </vt:lpstr>
      <vt:lpstr>Introduction</vt:lpstr>
      <vt:lpstr>Main Argument and Full Thesis Statement </vt:lpstr>
      <vt:lpstr>Reasons and Supporting Statements Justifying the Main Argument</vt:lpstr>
      <vt:lpstr>Image showing Bitcoin’s data-mining and block-chain processes</vt:lpstr>
      <vt:lpstr>Other Supporting Statements</vt:lpstr>
      <vt:lpstr>Counterarguments </vt:lpstr>
      <vt:lpstr>Conclusions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Dhruv Amin</cp:lastModifiedBy>
  <cp:revision>15</cp:revision>
  <dcterms:created xsi:type="dcterms:W3CDTF">2023-10-01T09:24:45Z</dcterms:created>
  <dcterms:modified xsi:type="dcterms:W3CDTF">2023-10-12T15:27:16Z</dcterms:modified>
</cp:coreProperties>
</file>